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2" r:id="rId3"/>
    <p:sldId id="271" r:id="rId4"/>
    <p:sldId id="259" r:id="rId5"/>
    <p:sldId id="270" r:id="rId6"/>
    <p:sldId id="261" r:id="rId7"/>
    <p:sldId id="265" r:id="rId8"/>
    <p:sldId id="266" r:id="rId9"/>
    <p:sldId id="267" r:id="rId10"/>
    <p:sldId id="268" r:id="rId11"/>
    <p:sldId id="269" r:id="rId12"/>
    <p:sldId id="263" r:id="rId13"/>
    <p:sldId id="27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hiro.retina@gmail.com" initials="a" lastIdx="4" clrIdx="0">
    <p:extLst>
      <p:ext uri="{19B8F6BF-5375-455C-9EA6-DF929625EA0E}">
        <p15:presenceInfo xmlns:p15="http://schemas.microsoft.com/office/powerpoint/2012/main" userId="20af9cfdb1d00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Sheet1!$C$2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Sheet1!$F$3:$F$11</c:f>
              <c:numCache>
                <c:formatCode>General</c:formatCode>
                <c:ptCount val="9"/>
                <c:pt idx="0">
                  <c:v>3</c:v>
                </c:pt>
                <c:pt idx="1">
                  <c:v>5</c:v>
                </c:pt>
                <c:pt idx="2">
                  <c:v>8</c:v>
                </c:pt>
                <c:pt idx="3">
                  <c:v>12</c:v>
                </c:pt>
                <c:pt idx="4">
                  <c:v>17</c:v>
                </c:pt>
                <c:pt idx="5">
                  <c:v>20</c:v>
                </c:pt>
                <c:pt idx="6">
                  <c:v>25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Sheet1!$G$3:$G$11</c:f>
              <c:numCache>
                <c:formatCode>General</c:formatCode>
                <c:ptCount val="9"/>
                <c:pt idx="0">
                  <c:v>1.5</c:v>
                </c:pt>
                <c:pt idx="1">
                  <c:v>3.5</c:v>
                </c:pt>
                <c:pt idx="2">
                  <c:v>4.5</c:v>
                </c:pt>
                <c:pt idx="3">
                  <c:v>6</c:v>
                </c:pt>
                <c:pt idx="4">
                  <c:v>7.5</c:v>
                </c:pt>
                <c:pt idx="5">
                  <c:v>8.5</c:v>
                </c:pt>
                <c:pt idx="6">
                  <c:v>9.6</c:v>
                </c:pt>
                <c:pt idx="7">
                  <c:v>10</c:v>
                </c:pt>
                <c:pt idx="8">
                  <c:v>10.5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33-4BA5-B40F-A077C656205A}"/>
            </c:ext>
          </c:extLst>
        </c:ser>
        <c:ser>
          <c:idx val="0"/>
          <c:order val="1"/>
          <c:tx>
            <c:strRef>
              <c:f>Sheet1!$B$2</c:f>
              <c:strCache>
                <c:ptCount val="1"/>
                <c:pt idx="0">
                  <c:v>平面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Sheet1!$B$3:$C$3</c:f>
              <c:numCache>
                <c:formatCode>General</c:formatCode>
                <c:ptCount val="2"/>
                <c:pt idx="0">
                  <c:v>3</c:v>
                </c:pt>
                <c:pt idx="1">
                  <c:v>5</c:v>
                </c:pt>
              </c:numCache>
            </c:numRef>
          </c:xVal>
          <c:yVal>
            <c:numRef>
              <c:f>Sheet1!$B$4:$C$4</c:f>
              <c:numCache>
                <c:formatCode>General</c:formatCode>
                <c:ptCount val="2"/>
                <c:pt idx="0">
                  <c:v>9</c:v>
                </c:pt>
                <c:pt idx="1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33-4BA5-B40F-A077C6562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856464"/>
        <c:axId val="1788852304"/>
      </c:scatterChart>
      <c:valAx>
        <c:axId val="1788856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sz="2000" b="1" i="0" baseline="0" dirty="0" smtClean="0"/>
                  <a:t>荷重</a:t>
                </a:r>
                <a:r>
                  <a:rPr lang="en-US" altLang="ja-JP" sz="2000" b="1" i="0" baseline="0" dirty="0" smtClean="0"/>
                  <a:t>[</a:t>
                </a:r>
                <a:r>
                  <a:rPr lang="en-US" sz="2000" b="1" i="0" baseline="0" dirty="0" smtClean="0"/>
                  <a:t>N</a:t>
                </a:r>
                <a:r>
                  <a:rPr lang="en-US" sz="2000" b="1" i="0" baseline="0" dirty="0"/>
                  <a:t>]</a:t>
                </a:r>
                <a:endParaRPr lang="ja-JP" sz="2000" b="1" i="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8852304"/>
        <c:crosses val="autoZero"/>
        <c:crossBetween val="midCat"/>
      </c:valAx>
      <c:valAx>
        <c:axId val="178885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sz="2000" b="1" i="0" baseline="0" dirty="0" smtClean="0"/>
                  <a:t>たわみ</a:t>
                </a:r>
                <a:r>
                  <a:rPr lang="en-US" altLang="ja-JP" sz="2000" b="1" i="0" baseline="0" dirty="0" smtClean="0"/>
                  <a:t>[</a:t>
                </a:r>
                <a:r>
                  <a:rPr lang="ja-JP" sz="2000" b="1" i="0" baseline="0" dirty="0" smtClean="0"/>
                  <a:t>㎜</a:t>
                </a:r>
                <a:r>
                  <a:rPr lang="en-US" altLang="ja-JP" sz="2000" b="1" i="0" baseline="0" smtClean="0"/>
                  <a:t>]</a:t>
                </a:r>
                <a:endParaRPr lang="ja-JP" sz="2000" b="1" i="0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8856464"/>
        <c:crosses val="autoZero"/>
        <c:crossBetween val="midCat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676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796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41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776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17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32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89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74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64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0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B34A-E5D1-4BF6-A3AD-BE1405EE61C7}" type="datetimeFigureOut">
              <a:rPr kumimoji="1" lang="ja-JP" altLang="en-US" smtClean="0"/>
              <a:t>2019/2/4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C3F3-0FFB-4D2B-A45E-59313A99A0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95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002856"/>
            <a:ext cx="9144000" cy="198837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5300" dirty="0" smtClean="0"/>
              <a:t>マルチコプター</a:t>
            </a:r>
            <a:r>
              <a:rPr lang="en-US" altLang="ja-JP" sz="5300" dirty="0" smtClean="0"/>
              <a:t/>
            </a:r>
            <a:br>
              <a:rPr lang="en-US" altLang="ja-JP" sz="5300" dirty="0" smtClean="0"/>
            </a:br>
            <a:r>
              <a:rPr lang="en-US" altLang="ja-JP" sz="5300" dirty="0" smtClean="0"/>
              <a:t>CFRP</a:t>
            </a:r>
            <a:r>
              <a:rPr lang="ja-JP" altLang="en-US" sz="5300" dirty="0" smtClean="0"/>
              <a:t>立体フレームの製作</a:t>
            </a:r>
            <a:r>
              <a:rPr lang="en-US" altLang="ja-JP" sz="5300" dirty="0" smtClean="0"/>
              <a:t/>
            </a:r>
            <a:br>
              <a:rPr lang="en-US" altLang="ja-JP" sz="5300" dirty="0" smtClean="0"/>
            </a:br>
            <a:r>
              <a:rPr lang="en-US" altLang="ja-JP" sz="4000" dirty="0" smtClean="0"/>
              <a:t>Manufacturing 3D </a:t>
            </a:r>
            <a:r>
              <a:rPr lang="en-US" altLang="ja-JP" sz="4000" dirty="0"/>
              <a:t>flame </a:t>
            </a:r>
            <a:r>
              <a:rPr lang="en-US" altLang="ja-JP" sz="4000" dirty="0" smtClean="0"/>
              <a:t>of </a:t>
            </a:r>
            <a:r>
              <a:rPr lang="en-US" altLang="ja-JP" sz="4000" dirty="0" err="1" smtClean="0"/>
              <a:t>Multicopter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597361" y="4531874"/>
            <a:ext cx="4887098" cy="310431"/>
          </a:xfrm>
        </p:spPr>
        <p:txBody>
          <a:bodyPr>
            <a:noAutofit/>
          </a:bodyPr>
          <a:lstStyle/>
          <a:p>
            <a:pPr algn="r"/>
            <a:r>
              <a:rPr lang="ja-JP" altLang="en-US" u="sng" dirty="0" smtClean="0"/>
              <a:t>伊藤研究室</a:t>
            </a:r>
            <a:r>
              <a:rPr kumimoji="1" lang="ja-JP" altLang="en-US" u="sng" dirty="0" smtClean="0"/>
              <a:t>　馳　陽大</a:t>
            </a:r>
            <a:endParaRPr kumimoji="1" lang="ja-JP" altLang="en-US" u="sng" dirty="0"/>
          </a:p>
        </p:txBody>
      </p:sp>
    </p:spTree>
    <p:extLst>
      <p:ext uri="{BB962C8B-B14F-4D97-AF65-F5344CB8AC3E}">
        <p14:creationId xmlns:p14="http://schemas.microsoft.com/office/powerpoint/2010/main" val="4015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5924" y="165275"/>
            <a:ext cx="7886700" cy="99417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真空引き</a:t>
            </a:r>
            <a:r>
              <a:rPr lang="en-US" altLang="ja-JP" sz="4000" u="sng" dirty="0"/>
              <a:t>-</a:t>
            </a:r>
            <a:r>
              <a:rPr lang="en-US" altLang="ja-JP" sz="4000" u="sng" dirty="0" smtClean="0"/>
              <a:t>Evacuate-</a:t>
            </a:r>
            <a:endParaRPr kumimoji="1" lang="ja-JP" altLang="en-US" sz="40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5924" y="1332441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ビニールポリ袋に入れ、掃除機で空気を吸引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吸引後アイロンで袋を溶着させ密閉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816"/>
            <a:ext cx="3058298" cy="32849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01" y="2715816"/>
            <a:ext cx="3058298" cy="32849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r="14460"/>
          <a:stretch/>
        </p:blipFill>
        <p:spPr>
          <a:xfrm>
            <a:off x="3058297" y="2715815"/>
            <a:ext cx="3023803" cy="32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1212" y="186179"/>
            <a:ext cx="7973197" cy="99417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仕上げ</a:t>
            </a:r>
            <a:r>
              <a:rPr kumimoji="1" lang="en-US" altLang="ja-JP" sz="4000" u="sng" dirty="0" smtClean="0"/>
              <a:t>-Finishing-</a:t>
            </a:r>
            <a:endParaRPr kumimoji="1" lang="ja-JP" altLang="en-US" sz="40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1212" y="1279205"/>
            <a:ext cx="861718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 smtClean="0"/>
              <a:t>24</a:t>
            </a:r>
            <a:r>
              <a:rPr kumimoji="1" lang="ja-JP" altLang="en-US" sz="2400" dirty="0" smtClean="0"/>
              <a:t>時間以上経過後パックから出し、</a:t>
            </a:r>
            <a:r>
              <a:rPr lang="ja-JP" altLang="en-US" sz="2400" dirty="0"/>
              <a:t>型</a:t>
            </a:r>
            <a:r>
              <a:rPr kumimoji="1" lang="ja-JP" altLang="en-US" sz="2400" dirty="0" smtClean="0"/>
              <a:t>から取り外す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余分</a:t>
            </a:r>
            <a:r>
              <a:rPr lang="ja-JP" altLang="en-US" sz="2400" dirty="0" smtClean="0"/>
              <a:t>なバリを切り落とし、ヤスリがけを行う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9064"/>
          <a:stretch/>
        </p:blipFill>
        <p:spPr>
          <a:xfrm>
            <a:off x="0" y="2649141"/>
            <a:ext cx="3058299" cy="33516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5"/>
          <a:stretch/>
        </p:blipFill>
        <p:spPr>
          <a:xfrm>
            <a:off x="3058299" y="2649141"/>
            <a:ext cx="3056751" cy="33516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r="15808"/>
          <a:stretch/>
        </p:blipFill>
        <p:spPr>
          <a:xfrm>
            <a:off x="6115050" y="2647981"/>
            <a:ext cx="3028950" cy="33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281" y="440847"/>
            <a:ext cx="9110186" cy="994172"/>
          </a:xfrm>
        </p:spPr>
        <p:txBody>
          <a:bodyPr>
            <a:normAutofit fontScale="90000"/>
          </a:bodyPr>
          <a:lstStyle/>
          <a:p>
            <a:r>
              <a:rPr kumimoji="1" lang="ja-JP" altLang="en-US" u="sng" dirty="0" smtClean="0"/>
              <a:t>立体フレームと平面フレームの比較</a:t>
            </a:r>
            <a:r>
              <a:rPr kumimoji="1" lang="en-US" altLang="ja-JP" u="sng" dirty="0" smtClean="0"/>
              <a:t/>
            </a:r>
            <a:br>
              <a:rPr kumimoji="1" lang="en-US" altLang="ja-JP" u="sng" dirty="0" smtClean="0"/>
            </a:br>
            <a:r>
              <a:rPr kumimoji="1" lang="ja-JP" altLang="en-US" dirty="0" smtClean="0"/>
              <a:t>　　　　　</a:t>
            </a:r>
            <a:r>
              <a:rPr lang="en-US" altLang="ja-JP" sz="4000" u="sng" dirty="0" smtClean="0"/>
              <a:t>-Comparing 3D and 2D flame- </a:t>
            </a:r>
            <a:endParaRPr kumimoji="1" lang="ja-JP" altLang="en-US" sz="4000" u="sng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5"/>
          <a:stretch/>
        </p:blipFill>
        <p:spPr>
          <a:xfrm>
            <a:off x="4436075" y="2121479"/>
            <a:ext cx="4707925" cy="40300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2"/>
          <a:stretch/>
        </p:blipFill>
        <p:spPr>
          <a:xfrm>
            <a:off x="0" y="2146134"/>
            <a:ext cx="4436077" cy="403001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56263" y="615149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平面</a:t>
            </a:r>
            <a:r>
              <a:rPr kumimoji="1" lang="ja-JP" altLang="en-US" sz="2000" dirty="0"/>
              <a:t>フレーム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28264" y="615149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立体フレーム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619417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フレーム中央を固定し、モータ取り付け部位置におもりをつる</a:t>
            </a:r>
            <a:r>
              <a:rPr kumimoji="1" lang="ja-JP" altLang="en-US" sz="2400" dirty="0"/>
              <a:t>す</a:t>
            </a:r>
          </a:p>
        </p:txBody>
      </p:sp>
    </p:spTree>
    <p:extLst>
      <p:ext uri="{BB962C8B-B14F-4D97-AF65-F5344CB8AC3E}">
        <p14:creationId xmlns:p14="http://schemas.microsoft.com/office/powerpoint/2010/main" val="3971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632886" y="622780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荷重・たわみ線図</a:t>
            </a:r>
            <a:endParaRPr kumimoji="1" lang="ja-JP" altLang="en-US" sz="2400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218985"/>
              </p:ext>
            </p:extLst>
          </p:nvPr>
        </p:nvGraphicFramePr>
        <p:xfrm>
          <a:off x="0" y="474705"/>
          <a:ext cx="9045146" cy="592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6376023" y="165580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■平面　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●</a:t>
            </a:r>
            <a:r>
              <a:rPr kumimoji="1" lang="ja-JP" altLang="en-US" sz="2400" dirty="0" smtClean="0"/>
              <a:t>立体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90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4844" y="345989"/>
            <a:ext cx="8515350" cy="103479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まとめ</a:t>
            </a:r>
            <a:r>
              <a:rPr lang="en-US" altLang="ja-JP" sz="4000" u="sng" dirty="0"/>
              <a:t>-</a:t>
            </a:r>
            <a:r>
              <a:rPr lang="en-US" altLang="ja-JP" sz="4000" u="sng" dirty="0" smtClean="0"/>
              <a:t>Summary-</a:t>
            </a:r>
            <a:endParaRPr kumimoji="1" lang="ja-JP" altLang="en-US" sz="40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4844" y="151670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400" dirty="0" smtClean="0"/>
              <a:t>～より良いフレーム製作をするために～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・積層前においてのカーボンクロスの質量推定、管理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・積層時のエポキシ樹脂の塗る量の管理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・</a:t>
            </a:r>
            <a:r>
              <a:rPr lang="ja-JP" altLang="en-US" sz="2400" dirty="0" smtClean="0"/>
              <a:t>よりラウンドを効かせた型の設計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1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ããã­ã¼ã³ãè¾²æ¥­ãã®ç»åæ¤ç´¢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753" r="18919" b="1"/>
          <a:stretch/>
        </p:blipFill>
        <p:spPr bwMode="auto">
          <a:xfrm>
            <a:off x="0" y="1"/>
            <a:ext cx="4596714" cy="34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ãã­ã¼ã³å®éãã®ç»åæ¤ç´¢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1508" r="11245" b="-1"/>
          <a:stretch/>
        </p:blipFill>
        <p:spPr bwMode="auto">
          <a:xfrm>
            <a:off x="1" y="3424367"/>
            <a:ext cx="4596712" cy="34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ããã­ã¼ã³ããã³ããã¿ã³ãã®ç»åæ¤ç´¢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17368" b="2074"/>
          <a:stretch/>
        </p:blipFill>
        <p:spPr bwMode="auto">
          <a:xfrm>
            <a:off x="4596714" y="0"/>
            <a:ext cx="4547288" cy="342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ãã¬ã¹ã­ã¥ã¼ããã­ã¼ã³ãã®ç»åæ¤ç´¢çµæ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t="-3"/>
          <a:stretch/>
        </p:blipFill>
        <p:spPr bwMode="auto">
          <a:xfrm>
            <a:off x="4596715" y="3424366"/>
            <a:ext cx="4547287" cy="34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497" y="410242"/>
            <a:ext cx="9144002" cy="994172"/>
          </a:xfrm>
        </p:spPr>
        <p:txBody>
          <a:bodyPr>
            <a:noAutofit/>
          </a:bodyPr>
          <a:lstStyle/>
          <a:p>
            <a:r>
              <a:rPr kumimoji="1" lang="ja-JP" altLang="en-US" sz="4000" u="sng" dirty="0" smtClean="0"/>
              <a:t>飛行ロボットコンテスト</a:t>
            </a:r>
            <a:r>
              <a:rPr kumimoji="1" lang="en-US" altLang="ja-JP" sz="4000" u="sng" dirty="0" smtClean="0"/>
              <a:t/>
            </a:r>
            <a:br>
              <a:rPr kumimoji="1" lang="en-US" altLang="ja-JP" sz="4000" u="sng" dirty="0" smtClean="0"/>
            </a:br>
            <a:r>
              <a:rPr kumimoji="1" lang="en-US" altLang="ja-JP" sz="4000" dirty="0" smtClean="0"/>
              <a:t>                            </a:t>
            </a:r>
            <a:r>
              <a:rPr lang="en-US" altLang="ja-JP" sz="4000" u="sng" dirty="0" smtClean="0"/>
              <a:t>-Flying robot contest-</a:t>
            </a:r>
            <a:endParaRPr kumimoji="1" lang="ja-JP" altLang="en-US" sz="40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497" y="1659306"/>
            <a:ext cx="91440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/>
              <a:t>全日本</a:t>
            </a:r>
            <a:r>
              <a:rPr lang="ja-JP" altLang="en-US" sz="2400" dirty="0"/>
              <a:t>学生</a:t>
            </a:r>
            <a:r>
              <a:rPr lang="ja-JP" altLang="en-US" sz="2400" dirty="0" smtClean="0"/>
              <a:t>飛行ロボットコンテスト出場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（</a:t>
            </a:r>
            <a:r>
              <a:rPr lang="ja-JP" altLang="en-US" sz="2400" dirty="0"/>
              <a:t>物資運搬、手動操縦飛行、自動操縦飛行</a:t>
            </a:r>
            <a:r>
              <a:rPr lang="ja-JP" altLang="en-US" sz="2400" dirty="0" smtClean="0"/>
              <a:t>）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08" y="2715771"/>
            <a:ext cx="4630694" cy="41422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15771"/>
            <a:ext cx="4513306" cy="41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5924" y="192131"/>
            <a:ext cx="9144000" cy="1325563"/>
          </a:xfrm>
        </p:spPr>
        <p:txBody>
          <a:bodyPr>
            <a:normAutofit/>
          </a:bodyPr>
          <a:lstStyle/>
          <a:p>
            <a:r>
              <a:rPr kumimoji="1" lang="ja-JP" altLang="en-US" u="sng" dirty="0" smtClean="0"/>
              <a:t>研究目的</a:t>
            </a:r>
            <a:r>
              <a:rPr lang="en-US" altLang="ja-JP" u="sng" dirty="0" smtClean="0"/>
              <a:t>-Purpose of investigation-</a:t>
            </a:r>
            <a:endParaRPr kumimoji="1" lang="ja-JP" altLang="en-US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1849" y="1653619"/>
            <a:ext cx="8872151" cy="15097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600" dirty="0" smtClean="0"/>
              <a:t>～フレーム製作～</a:t>
            </a:r>
            <a:endParaRPr lang="en-US" altLang="ja-JP" sz="2600" dirty="0"/>
          </a:p>
          <a:p>
            <a:pPr marL="0" indent="0">
              <a:buNone/>
            </a:pPr>
            <a:r>
              <a:rPr lang="en-US" altLang="ja-JP" sz="2600" dirty="0" smtClean="0"/>
              <a:t>CFRP</a:t>
            </a:r>
            <a:r>
              <a:rPr lang="ja-JP" altLang="en-US" sz="2600" dirty="0" smtClean="0"/>
              <a:t>カーボンを用いた</a:t>
            </a:r>
            <a:endParaRPr lang="en-US" altLang="ja-JP" sz="2600" dirty="0" smtClean="0"/>
          </a:p>
          <a:p>
            <a:pPr marL="0" indent="0">
              <a:buNone/>
            </a:pPr>
            <a:r>
              <a:rPr lang="ja-JP" altLang="en-US" sz="2600" dirty="0" smtClean="0"/>
              <a:t>独自の立体軽量フレームの製作、および製作工程の容易化</a:t>
            </a:r>
            <a:endParaRPr lang="en-US" altLang="ja-JP" sz="26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51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92029"/>
            <a:ext cx="9144000" cy="994172"/>
          </a:xfrm>
        </p:spPr>
        <p:txBody>
          <a:bodyPr>
            <a:noAutofit/>
          </a:bodyPr>
          <a:lstStyle/>
          <a:p>
            <a:r>
              <a:rPr lang="ja-JP" altLang="en-US" sz="4000" u="sng" dirty="0"/>
              <a:t>平面</a:t>
            </a:r>
            <a:r>
              <a:rPr lang="ja-JP" altLang="en-US" sz="4000" u="sng" smtClean="0"/>
              <a:t>フレーム</a:t>
            </a:r>
            <a:r>
              <a:rPr lang="ja-JP" altLang="en-US" sz="4000" u="sng" smtClean="0"/>
              <a:t>製作工程</a:t>
            </a:r>
            <a:r>
              <a:rPr lang="en-US" altLang="ja-JP" sz="4000" u="sng" dirty="0"/>
              <a:t/>
            </a:r>
            <a:br>
              <a:rPr lang="en-US" altLang="ja-JP" sz="4000" u="sng" dirty="0"/>
            </a:br>
            <a:r>
              <a:rPr lang="en-US" altLang="ja-JP" sz="4000" dirty="0" smtClean="0"/>
              <a:t>                </a:t>
            </a:r>
            <a:r>
              <a:rPr lang="en-US" altLang="ja-JP" sz="4000" u="sng" dirty="0" smtClean="0"/>
              <a:t>-</a:t>
            </a:r>
            <a:r>
              <a:rPr lang="en-US" altLang="ja-JP" sz="4000" u="sng" dirty="0"/>
              <a:t>Process of making 3D flame-</a:t>
            </a:r>
            <a:endParaRPr kumimoji="1" lang="ja-JP" altLang="en-US" sz="4000" dirty="0"/>
          </a:p>
        </p:txBody>
      </p:sp>
      <p:pic>
        <p:nvPicPr>
          <p:cNvPr id="2050" name="Picture 2" descr="ãã«ã¼ãã³ ã¯ã­ã¹ãã®ç»åæ¤ç´¢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 b="9239"/>
          <a:stretch/>
        </p:blipFill>
        <p:spPr bwMode="auto">
          <a:xfrm>
            <a:off x="435872" y="1553210"/>
            <a:ext cx="2627779" cy="23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05" y="1546432"/>
            <a:ext cx="2681417" cy="23221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62" y="1553210"/>
            <a:ext cx="2680738" cy="2315421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3039102" y="2557082"/>
            <a:ext cx="391253" cy="316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3" name="右矢印 12"/>
          <p:cNvSpPr/>
          <p:nvPr/>
        </p:nvSpPr>
        <p:spPr>
          <a:xfrm>
            <a:off x="6111094" y="2546722"/>
            <a:ext cx="352168" cy="316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4" name="右矢印 13"/>
          <p:cNvSpPr/>
          <p:nvPr/>
        </p:nvSpPr>
        <p:spPr>
          <a:xfrm>
            <a:off x="34264" y="5325890"/>
            <a:ext cx="352168" cy="316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5" name="右矢印 14"/>
          <p:cNvSpPr/>
          <p:nvPr/>
        </p:nvSpPr>
        <p:spPr>
          <a:xfrm>
            <a:off x="3080399" y="5325890"/>
            <a:ext cx="352168" cy="316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6" name="右矢印 15"/>
          <p:cNvSpPr/>
          <p:nvPr/>
        </p:nvSpPr>
        <p:spPr>
          <a:xfrm>
            <a:off x="6113649" y="5325890"/>
            <a:ext cx="352168" cy="316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r="19723"/>
          <a:stretch/>
        </p:blipFill>
        <p:spPr>
          <a:xfrm>
            <a:off x="385468" y="4055682"/>
            <a:ext cx="2695895" cy="28023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0" r="15211"/>
          <a:stretch/>
        </p:blipFill>
        <p:spPr>
          <a:xfrm>
            <a:off x="3431604" y="4034962"/>
            <a:ext cx="2681418" cy="28230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1"/>
          <a:stretch/>
        </p:blipFill>
        <p:spPr>
          <a:xfrm>
            <a:off x="6463262" y="4080204"/>
            <a:ext cx="2680738" cy="2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7135" y="265274"/>
            <a:ext cx="7886700" cy="1325563"/>
          </a:xfrm>
        </p:spPr>
        <p:txBody>
          <a:bodyPr>
            <a:noAutofit/>
          </a:bodyPr>
          <a:lstStyle/>
          <a:p>
            <a:r>
              <a:rPr lang="ja-JP" altLang="en-US" sz="4000" u="sng" dirty="0" smtClean="0"/>
              <a:t>立体フレーム</a:t>
            </a:r>
            <a:r>
              <a:rPr kumimoji="1" lang="ja-JP" altLang="en-US" sz="4000" u="sng" dirty="0" smtClean="0"/>
              <a:t>製作工程</a:t>
            </a:r>
            <a:r>
              <a:rPr kumimoji="1" lang="en-US" altLang="ja-JP" sz="4000" u="sng" dirty="0" smtClean="0"/>
              <a:t/>
            </a:r>
            <a:br>
              <a:rPr kumimoji="1" lang="en-US" altLang="ja-JP" sz="4000" u="sng" dirty="0" smtClean="0"/>
            </a:br>
            <a:r>
              <a:rPr kumimoji="1" lang="ja-JP" altLang="en-US" sz="4000" dirty="0" smtClean="0"/>
              <a:t>　　</a:t>
            </a:r>
            <a:r>
              <a:rPr lang="en-US" altLang="ja-JP" sz="4000" u="sng" dirty="0" smtClean="0"/>
              <a:t>-Process of making 3D flame-</a:t>
            </a:r>
            <a:endParaRPr kumimoji="1" lang="ja-JP" altLang="en-US" sz="40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7135" y="1763832"/>
            <a:ext cx="8909221" cy="38754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①　型の設計（３</a:t>
            </a:r>
            <a:r>
              <a:rPr lang="en-US" altLang="ja-JP" dirty="0" smtClean="0"/>
              <a:t>DCAD</a:t>
            </a:r>
            <a:r>
              <a:rPr lang="ja-JP" altLang="en-US" dirty="0" smtClean="0"/>
              <a:t>を用いての設計）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②　型作り（３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プリンターで造形）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③　積層（カーボンシートと硬化樹脂を塗っての積層作業）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④　真空引き（真空パック）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⑤　バリ取り、仕上げ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077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8855" y="197354"/>
            <a:ext cx="8031474" cy="99417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設計</a:t>
            </a:r>
            <a:r>
              <a:rPr kumimoji="1" lang="en-US" altLang="ja-JP" sz="4000" u="sng" dirty="0" smtClean="0"/>
              <a:t>-Design-</a:t>
            </a:r>
            <a:endParaRPr kumimoji="1" lang="ja-JP" altLang="en-US" sz="4000" u="sng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9" t="22271" r="19133" b="11090"/>
          <a:stretch/>
        </p:blipFill>
        <p:spPr>
          <a:xfrm>
            <a:off x="5920689" y="2494824"/>
            <a:ext cx="3223311" cy="3505925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t="20869" r="28170" b="10261"/>
          <a:stretch/>
        </p:blipFill>
        <p:spPr>
          <a:xfrm>
            <a:off x="0" y="2494827"/>
            <a:ext cx="2453268" cy="35059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9" t="21969" r="11681" b="7367"/>
          <a:stretch/>
        </p:blipFill>
        <p:spPr>
          <a:xfrm>
            <a:off x="2453268" y="2494826"/>
            <a:ext cx="3467421" cy="35059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8855" y="1248328"/>
            <a:ext cx="904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３</a:t>
            </a:r>
            <a:r>
              <a:rPr lang="en-US" altLang="ja-JP" sz="2400" dirty="0"/>
              <a:t>DCAD</a:t>
            </a:r>
            <a:r>
              <a:rPr lang="ja-JP" altLang="en-US" sz="2400" dirty="0"/>
              <a:t>で雌型の設計</a:t>
            </a:r>
            <a:endParaRPr lang="en-US" altLang="ja-JP" sz="2400" dirty="0"/>
          </a:p>
          <a:p>
            <a:r>
              <a:rPr lang="ja-JP" altLang="en-US" sz="2400" dirty="0"/>
              <a:t>成形しやすいように丸みを帯びた形状で</a:t>
            </a:r>
            <a:r>
              <a:rPr lang="en-US" altLang="ja-JP" sz="2400" dirty="0"/>
              <a:t>2</a:t>
            </a:r>
            <a:r>
              <a:rPr lang="ja-JP" altLang="en-US" sz="2400" dirty="0"/>
              <a:t>ピースに分かれている</a:t>
            </a:r>
          </a:p>
        </p:txBody>
      </p:sp>
    </p:spTree>
    <p:extLst>
      <p:ext uri="{BB962C8B-B14F-4D97-AF65-F5344CB8AC3E}">
        <p14:creationId xmlns:p14="http://schemas.microsoft.com/office/powerpoint/2010/main" val="30169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3568" y="239414"/>
            <a:ext cx="7886700" cy="99417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型作り</a:t>
            </a:r>
            <a:r>
              <a:rPr kumimoji="1" lang="en-US" altLang="ja-JP" sz="3600" u="sng" dirty="0" smtClean="0"/>
              <a:t>-Making mold-</a:t>
            </a:r>
            <a:endParaRPr kumimoji="1" lang="ja-JP" altLang="en-US" sz="36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3568" y="1233586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 smtClean="0"/>
              <a:t>3D</a:t>
            </a:r>
            <a:r>
              <a:rPr kumimoji="1" lang="ja-JP" altLang="en-US" sz="2400" dirty="0" smtClean="0"/>
              <a:t>プリンターでの型の造形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１ピースに約</a:t>
            </a: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時間～</a:t>
            </a:r>
            <a:r>
              <a:rPr kumimoji="1" lang="en-US" altLang="ja-JP" sz="2400" dirty="0" smtClean="0"/>
              <a:t>8</a:t>
            </a:r>
            <a:r>
              <a:rPr kumimoji="1" lang="ja-JP" altLang="en-US" sz="2400" dirty="0" smtClean="0"/>
              <a:t>時間かかる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6"/>
          <a:stretch/>
        </p:blipFill>
        <p:spPr>
          <a:xfrm>
            <a:off x="0" y="2636784"/>
            <a:ext cx="3058298" cy="3363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97" y="2636785"/>
            <a:ext cx="3025775" cy="3363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5350"/>
          <a:stretch/>
        </p:blipFill>
        <p:spPr>
          <a:xfrm>
            <a:off x="6084072" y="2636782"/>
            <a:ext cx="3058298" cy="33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281" y="166524"/>
            <a:ext cx="7886700" cy="994172"/>
          </a:xfrm>
        </p:spPr>
        <p:txBody>
          <a:bodyPr>
            <a:normAutofit/>
          </a:bodyPr>
          <a:lstStyle/>
          <a:p>
            <a:r>
              <a:rPr kumimoji="1" lang="ja-JP" altLang="en-US" sz="4000" u="sng" dirty="0" smtClean="0"/>
              <a:t>積層</a:t>
            </a:r>
            <a:r>
              <a:rPr kumimoji="1" lang="en-US" altLang="ja-JP" sz="3600" u="sng" dirty="0" smtClean="0"/>
              <a:t>-Laminating-</a:t>
            </a:r>
            <a:endParaRPr kumimoji="1" lang="ja-JP" altLang="en-US" sz="3600" u="sng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281" y="1284265"/>
            <a:ext cx="91440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離型剤として</a:t>
            </a:r>
            <a:r>
              <a:rPr lang="ja-JP" altLang="en-US" sz="2400" dirty="0" smtClean="0"/>
              <a:t>車用ワックスを使用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カーボンシートにエポキシ樹脂（硬化剤）を塗り何層も重ねる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856"/>
            <a:ext cx="3188043" cy="3326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r="14584"/>
          <a:stretch/>
        </p:blipFill>
        <p:spPr>
          <a:xfrm>
            <a:off x="3188045" y="2673856"/>
            <a:ext cx="2984150" cy="33268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2198" y="2673852"/>
            <a:ext cx="2971801" cy="3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4423</TotalTime>
  <Words>228</Words>
  <Application>Microsoft Office PowerPoint</Application>
  <PresentationFormat>画面に合わせる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メイリオ</vt:lpstr>
      <vt:lpstr>Arial</vt:lpstr>
      <vt:lpstr>Segoe UI</vt:lpstr>
      <vt:lpstr>Office テーマ</vt:lpstr>
      <vt:lpstr> マルチコプター CFRP立体フレームの製作 Manufacturing 3D flame of Multicopter</vt:lpstr>
      <vt:lpstr>PowerPoint プレゼンテーション</vt:lpstr>
      <vt:lpstr>飛行ロボットコンテスト                             -Flying robot contest-</vt:lpstr>
      <vt:lpstr>研究目的-Purpose of investigation-</vt:lpstr>
      <vt:lpstr>平面フレーム製作工程                 -Process of making 3D flame-</vt:lpstr>
      <vt:lpstr>立体フレーム製作工程 　　-Process of making 3D flame-</vt:lpstr>
      <vt:lpstr>設計-Design-</vt:lpstr>
      <vt:lpstr>型作り-Making mold-</vt:lpstr>
      <vt:lpstr>積層-Laminating-</vt:lpstr>
      <vt:lpstr>真空引き-Evacuate-</vt:lpstr>
      <vt:lpstr>仕上げ-Finishing-</vt:lpstr>
      <vt:lpstr>立体フレームと平面フレームの比較 　　　　　-Comparing 3D and 2D flame- </vt:lpstr>
      <vt:lpstr>PowerPoint プレゼンテーション</vt:lpstr>
      <vt:lpstr>まとめ-Summary-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ドローン 立体フレーム製作</dc:title>
  <dc:creator>akihiro.retina@gmail.com</dc:creator>
  <cp:lastModifiedBy>akihiro.retina@gmail.com</cp:lastModifiedBy>
  <cp:revision>120</cp:revision>
  <dcterms:created xsi:type="dcterms:W3CDTF">2018-11-26T07:52:19Z</dcterms:created>
  <dcterms:modified xsi:type="dcterms:W3CDTF">2019-02-04T01:36:22Z</dcterms:modified>
</cp:coreProperties>
</file>